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68" r:id="rId3"/>
    <p:sldId id="258" r:id="rId4"/>
    <p:sldId id="259" r:id="rId5"/>
    <p:sldId id="262" r:id="rId6"/>
    <p:sldId id="265" r:id="rId7"/>
    <p:sldId id="263" r:id="rId8"/>
    <p:sldId id="264" r:id="rId9"/>
    <p:sldId id="260" r:id="rId10"/>
    <p:sldId id="261"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5"/>
    <p:restoredTop sz="94615"/>
  </p:normalViewPr>
  <p:slideViewPr>
    <p:cSldViewPr snapToGrid="0" snapToObjects="1">
      <p:cViewPr varScale="1">
        <p:scale>
          <a:sx n="83" d="100"/>
          <a:sy n="83" d="100"/>
        </p:scale>
        <p:origin x="63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GB"/>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9/20/2021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smtClean="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24960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9/20/2021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410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9/20/2021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315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9/20/2021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87655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GB"/>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9/20/2021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1546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9/20/2021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16838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9/20/2021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310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9/20/2021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46375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smtClean="0"/>
              <a:t>9/20/2021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128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9/20/2021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050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9/20/2021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2020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smtClean="0"/>
              <a:t>9/20/2021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44978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elp.enl.uoa.gr/"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8628935-C5A8-4E90-B49B-AFF98DB45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399324F2-C866-4FC2-A8B5-7C5702F853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7" name="Picture 76">
            <a:extLst>
              <a:ext uri="{FF2B5EF4-FFF2-40B4-BE49-F238E27FC236}">
                <a16:creationId xmlns:a16="http://schemas.microsoft.com/office/drawing/2014/main" id="{28DEE096-3694-4C77-9FCE-FB8C07742F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9" name="Rectangle 78">
            <a:extLst>
              <a:ext uri="{FF2B5EF4-FFF2-40B4-BE49-F238E27FC236}">
                <a16:creationId xmlns:a16="http://schemas.microsoft.com/office/drawing/2014/main" id="{2128BB31-377C-4098-86BD-BD305684D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1D2D344-A343-4C30-9475-A04DE7ECC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95E0B2D7-3839-445B-A93E-1BE13DC78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762" y="0"/>
            <a:ext cx="384908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D5A65FEC-1D7C-324B-BB6B-43F33A302F4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77073" y="297754"/>
            <a:ext cx="546385" cy="870827"/>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B19E0A5B-25FC-4C4E-90FB-49CCFB1C3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2940" y="0"/>
            <a:ext cx="652490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FB5A8EFC-E5E8-4B44-8D20-9716A15CB03C}"/>
              </a:ext>
            </a:extLst>
          </p:cNvPr>
          <p:cNvSpPr>
            <a:spLocks noGrp="1"/>
          </p:cNvSpPr>
          <p:nvPr>
            <p:ph type="subTitle" idx="1"/>
          </p:nvPr>
        </p:nvSpPr>
        <p:spPr>
          <a:xfrm>
            <a:off x="5999203" y="1468878"/>
            <a:ext cx="5344875" cy="1023499"/>
          </a:xfrm>
        </p:spPr>
        <p:txBody>
          <a:bodyPr>
            <a:normAutofit/>
          </a:bodyPr>
          <a:lstStyle/>
          <a:p>
            <a:br>
              <a:rPr lang="el-GR" sz="2400" b="1" dirty="0"/>
            </a:br>
            <a:endParaRPr lang="en-GR" sz="2400" dirty="0"/>
          </a:p>
        </p:txBody>
      </p:sp>
      <p:sp>
        <p:nvSpPr>
          <p:cNvPr id="87" name="Rectangle 86">
            <a:extLst>
              <a:ext uri="{FF2B5EF4-FFF2-40B4-BE49-F238E27FC236}">
                <a16:creationId xmlns:a16="http://schemas.microsoft.com/office/drawing/2014/main" id="{73DE0A72-EC94-4D17-B1CA-8D9C0189C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1734" y="231960"/>
            <a:ext cx="3384630" cy="6391933"/>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1C9FAE92-5435-406A-996A-37264C8F3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7BB5B98-42F5-5241-93BD-04C3E5376138}"/>
              </a:ext>
            </a:extLst>
          </p:cNvPr>
          <p:cNvSpPr txBox="1"/>
          <p:nvPr/>
        </p:nvSpPr>
        <p:spPr>
          <a:xfrm>
            <a:off x="-881706" y="5252196"/>
            <a:ext cx="5218044" cy="954107"/>
          </a:xfrm>
          <a:prstGeom prst="rect">
            <a:avLst/>
          </a:prstGeom>
          <a:noFill/>
        </p:spPr>
        <p:txBody>
          <a:bodyPr wrap="square" rtlCol="0">
            <a:spAutoFit/>
          </a:bodyPr>
          <a:lstStyle/>
          <a:p>
            <a:pPr algn="r">
              <a:spcAft>
                <a:spcPts val="600"/>
              </a:spcAft>
            </a:pPr>
            <a:r>
              <a:rPr lang="en-GB" dirty="0">
                <a:solidFill>
                  <a:schemeClr val="accent1">
                    <a:lumMod val="50000"/>
                  </a:schemeClr>
                </a:solidFill>
                <a:hlinkClick r:id="rId6">
                  <a:extLst>
                    <a:ext uri="{A12FA001-AC4F-418D-AE19-62706E023703}">
                      <ahyp:hlinkClr xmlns:ahyp="http://schemas.microsoft.com/office/drawing/2018/hyperlinkcolor" val="tx"/>
                    </a:ext>
                  </a:extLst>
                </a:hlinkClick>
              </a:rPr>
              <a:t>http://</a:t>
            </a:r>
            <a:r>
              <a:rPr lang="en-US" dirty="0">
                <a:solidFill>
                  <a:schemeClr val="accent1">
                    <a:lumMod val="50000"/>
                  </a:schemeClr>
                </a:solidFill>
                <a:hlinkClick r:id="rId6">
                  <a:extLst>
                    <a:ext uri="{A12FA001-AC4F-418D-AE19-62706E023703}">
                      <ahyp:hlinkClr xmlns:ahyp="http://schemas.microsoft.com/office/drawing/2018/hyperlinkcolor" val="tx"/>
                    </a:ext>
                  </a:extLst>
                </a:hlinkClick>
              </a:rPr>
              <a:t>cem.uoa.gr</a:t>
            </a:r>
            <a:r>
              <a:rPr lang="en-GB" dirty="0">
                <a:solidFill>
                  <a:schemeClr val="accent1">
                    <a:lumMod val="50000"/>
                  </a:schemeClr>
                </a:solidFill>
              </a:rPr>
              <a:t>  </a:t>
            </a:r>
            <a:endParaRPr lang="el-GR" sz="1400" dirty="0">
              <a:solidFill>
                <a:schemeClr val="accent1">
                  <a:lumMod val="50000"/>
                </a:schemeClr>
              </a:solidFill>
            </a:endParaRPr>
          </a:p>
          <a:p>
            <a:pPr algn="r">
              <a:spcAft>
                <a:spcPts val="600"/>
              </a:spcAft>
            </a:pPr>
            <a:r>
              <a:rPr lang="el-GR" sz="1400" dirty="0">
                <a:solidFill>
                  <a:schemeClr val="accent1">
                    <a:lumMod val="50000"/>
                  </a:schemeClr>
                </a:solidFill>
              </a:rPr>
              <a:t>Φιλοσοφική Σχολή</a:t>
            </a:r>
          </a:p>
          <a:p>
            <a:pPr algn="r">
              <a:spcAft>
                <a:spcPts val="600"/>
              </a:spcAft>
            </a:pPr>
            <a:r>
              <a:rPr lang="el-GR" sz="1400" dirty="0">
                <a:solidFill>
                  <a:schemeClr val="accent1">
                    <a:lumMod val="50000"/>
                  </a:schemeClr>
                </a:solidFill>
              </a:rPr>
              <a:t>Γραφείο 721, 7</a:t>
            </a:r>
            <a:r>
              <a:rPr lang="el-GR" sz="1400" baseline="30000" dirty="0">
                <a:solidFill>
                  <a:schemeClr val="accent1">
                    <a:lumMod val="50000"/>
                  </a:schemeClr>
                </a:solidFill>
              </a:rPr>
              <a:t>ος</a:t>
            </a:r>
            <a:r>
              <a:rPr lang="el-GR" sz="1400" dirty="0">
                <a:solidFill>
                  <a:schemeClr val="accent1">
                    <a:lumMod val="50000"/>
                  </a:schemeClr>
                </a:solidFill>
              </a:rPr>
              <a:t> όροφος</a:t>
            </a:r>
          </a:p>
        </p:txBody>
      </p:sp>
      <p:sp>
        <p:nvSpPr>
          <p:cNvPr id="4" name="TextBox 3">
            <a:extLst>
              <a:ext uri="{FF2B5EF4-FFF2-40B4-BE49-F238E27FC236}">
                <a16:creationId xmlns:a16="http://schemas.microsoft.com/office/drawing/2014/main" id="{E0BB0D13-074D-F847-B1DD-C66828FC263C}"/>
              </a:ext>
            </a:extLst>
          </p:cNvPr>
          <p:cNvSpPr txBox="1"/>
          <p:nvPr/>
        </p:nvSpPr>
        <p:spPr>
          <a:xfrm>
            <a:off x="1868797" y="583806"/>
            <a:ext cx="2724897" cy="584775"/>
          </a:xfrm>
          <a:prstGeom prst="rect">
            <a:avLst/>
          </a:prstGeom>
          <a:noFill/>
        </p:spPr>
        <p:txBody>
          <a:bodyPr wrap="square" rtlCol="0">
            <a:spAutoFit/>
          </a:bodyPr>
          <a:lstStyle/>
          <a:p>
            <a:r>
              <a:rPr lang="el-GR" sz="1600" dirty="0">
                <a:solidFill>
                  <a:schemeClr val="accent1">
                    <a:lumMod val="50000"/>
                  </a:schemeClr>
                </a:solidFill>
                <a:latin typeface="Baskerville" panose="02020502070401020303" pitchFamily="18" charset="0"/>
                <a:ea typeface="Baskerville" panose="02020502070401020303" pitchFamily="18" charset="0"/>
              </a:rPr>
              <a:t>Εθνικό και Καποδιστριακό </a:t>
            </a:r>
          </a:p>
          <a:p>
            <a:r>
              <a:rPr lang="el-GR" sz="1600" dirty="0">
                <a:solidFill>
                  <a:schemeClr val="accent1">
                    <a:lumMod val="50000"/>
                  </a:schemeClr>
                </a:solidFill>
                <a:latin typeface="Baskerville" panose="02020502070401020303" pitchFamily="18" charset="0"/>
                <a:ea typeface="Baskerville" panose="02020502070401020303" pitchFamily="18" charset="0"/>
              </a:rPr>
              <a:t>Πανεπιστήμιο Αθηνών </a:t>
            </a:r>
            <a:endParaRPr lang="en-GR" sz="1600" dirty="0">
              <a:solidFill>
                <a:schemeClr val="accent1">
                  <a:lumMod val="50000"/>
                </a:schemeClr>
              </a:solidFill>
              <a:latin typeface="Baskerville" panose="02020502070401020303" pitchFamily="18" charset="0"/>
              <a:ea typeface="Baskerville" panose="02020502070401020303" pitchFamily="18" charset="0"/>
            </a:endParaRPr>
          </a:p>
        </p:txBody>
      </p:sp>
      <p:sp>
        <p:nvSpPr>
          <p:cNvPr id="6" name="TextBox 5">
            <a:extLst>
              <a:ext uri="{FF2B5EF4-FFF2-40B4-BE49-F238E27FC236}">
                <a16:creationId xmlns:a16="http://schemas.microsoft.com/office/drawing/2014/main" id="{C3A5BC00-1E80-5B4A-83A6-B411B06AAC78}"/>
              </a:ext>
            </a:extLst>
          </p:cNvPr>
          <p:cNvSpPr txBox="1"/>
          <p:nvPr/>
        </p:nvSpPr>
        <p:spPr>
          <a:xfrm>
            <a:off x="1242227" y="1243822"/>
            <a:ext cx="3316621" cy="1200329"/>
          </a:xfrm>
          <a:prstGeom prst="rect">
            <a:avLst/>
          </a:prstGeom>
          <a:noFill/>
        </p:spPr>
        <p:txBody>
          <a:bodyPr wrap="square" rtlCol="0">
            <a:spAutoFit/>
          </a:bodyPr>
          <a:lstStyle/>
          <a:p>
            <a:r>
              <a:rPr lang="el-GR" sz="2400" b="1" spc="150" dirty="0">
                <a:solidFill>
                  <a:schemeClr val="accent1">
                    <a:lumMod val="50000"/>
                  </a:schemeClr>
                </a:solidFill>
                <a:latin typeface="Baskerville" panose="02020502070401020303" pitchFamily="18" charset="0"/>
                <a:ea typeface="Baskerville" panose="02020502070401020303" pitchFamily="18" charset="0"/>
              </a:rPr>
              <a:t>Κέντρο Αριστείας</a:t>
            </a:r>
            <a:r>
              <a:rPr lang="el-GR" sz="2400" b="1" dirty="0">
                <a:solidFill>
                  <a:schemeClr val="accent1">
                    <a:lumMod val="50000"/>
                  </a:schemeClr>
                </a:solidFill>
                <a:latin typeface="Baskerville" panose="02020502070401020303" pitchFamily="18" charset="0"/>
                <a:ea typeface="Baskerville" panose="02020502070401020303" pitchFamily="18" charset="0"/>
              </a:rPr>
              <a:t> «Πολυγλωσσία και </a:t>
            </a:r>
            <a:r>
              <a:rPr lang="el-GR" sz="2400" b="1" spc="-40" dirty="0">
                <a:solidFill>
                  <a:schemeClr val="accent1">
                    <a:lumMod val="50000"/>
                  </a:schemeClr>
                </a:solidFill>
                <a:latin typeface="Baskerville" panose="02020502070401020303" pitchFamily="18" charset="0"/>
                <a:ea typeface="Baskerville" panose="02020502070401020303" pitchFamily="18" charset="0"/>
              </a:rPr>
              <a:t>Γλωσσική Πολιτική» </a:t>
            </a:r>
            <a:r>
              <a:rPr lang="el-GR" sz="2400" b="1" spc="-40" dirty="0">
                <a:solidFill>
                  <a:schemeClr val="accent1">
                    <a:lumMod val="50000"/>
                  </a:schemeClr>
                </a:solidFill>
              </a:rPr>
              <a:t> </a:t>
            </a:r>
            <a:endParaRPr lang="en-GR" sz="2400" b="1" spc="-40" dirty="0">
              <a:solidFill>
                <a:schemeClr val="accent1">
                  <a:lumMod val="50000"/>
                </a:schemeClr>
              </a:solidFill>
            </a:endParaRPr>
          </a:p>
        </p:txBody>
      </p:sp>
      <p:sp>
        <p:nvSpPr>
          <p:cNvPr id="8" name="Title 7">
            <a:extLst>
              <a:ext uri="{FF2B5EF4-FFF2-40B4-BE49-F238E27FC236}">
                <a16:creationId xmlns:a16="http://schemas.microsoft.com/office/drawing/2014/main" id="{E0E5FE72-88A3-314C-A624-EB1E86A03E8B}"/>
              </a:ext>
            </a:extLst>
          </p:cNvPr>
          <p:cNvSpPr>
            <a:spLocks noGrp="1"/>
          </p:cNvSpPr>
          <p:nvPr>
            <p:ph type="ctrTitle"/>
          </p:nvPr>
        </p:nvSpPr>
        <p:spPr>
          <a:xfrm>
            <a:off x="5591354" y="2340739"/>
            <a:ext cx="5518066" cy="2268559"/>
          </a:xfrm>
        </p:spPr>
        <p:txBody>
          <a:bodyPr>
            <a:normAutofit fontScale="90000"/>
          </a:bodyPr>
          <a:lstStyle/>
          <a:p>
            <a:r>
              <a:rPr lang="el-GR" sz="3200" b="1" dirty="0"/>
              <a:t>Δράσεις και ενέργειες</a:t>
            </a:r>
            <a:br>
              <a:rPr lang="el-GR" sz="3200" b="1" dirty="0"/>
            </a:br>
            <a:r>
              <a:rPr lang="el-GR" sz="3200" b="1" dirty="0"/>
              <a:t>του Κέντρου Αριστείας  </a:t>
            </a:r>
            <a:br>
              <a:rPr lang="el-GR" sz="3200" b="1" dirty="0"/>
            </a:br>
            <a:r>
              <a:rPr lang="en-US" sz="3200" b="1" dirty="0"/>
              <a:t>2020-</a:t>
            </a:r>
            <a:r>
              <a:rPr lang="el-GR" sz="3200" b="1" dirty="0"/>
              <a:t>2021</a:t>
            </a:r>
            <a:br>
              <a:rPr lang="el-GR" sz="3200" b="1" dirty="0"/>
            </a:br>
            <a:r>
              <a:rPr lang="el-GR" sz="3200" b="1" dirty="0"/>
              <a:t>Σχεδιασμός εργασιών </a:t>
            </a:r>
            <a:br>
              <a:rPr lang="el-GR" sz="3200" b="1" dirty="0"/>
            </a:br>
            <a:r>
              <a:rPr lang="el-GR" sz="3200" b="1" dirty="0"/>
              <a:t>2021-2023 </a:t>
            </a:r>
            <a:endParaRPr lang="en-GR" sz="3200" dirty="0"/>
          </a:p>
        </p:txBody>
      </p:sp>
    </p:spTree>
    <p:extLst>
      <p:ext uri="{BB962C8B-B14F-4D97-AF65-F5344CB8AC3E}">
        <p14:creationId xmlns:p14="http://schemas.microsoft.com/office/powerpoint/2010/main" val="331212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69F8-E834-6B4D-A5D9-B24DEC518D1C}"/>
              </a:ext>
            </a:extLst>
          </p:cNvPr>
          <p:cNvSpPr>
            <a:spLocks noGrp="1"/>
          </p:cNvSpPr>
          <p:nvPr>
            <p:ph type="title"/>
          </p:nvPr>
        </p:nvSpPr>
        <p:spPr>
          <a:xfrm>
            <a:off x="2636322" y="808056"/>
            <a:ext cx="8087096" cy="1077229"/>
          </a:xfrm>
        </p:spPr>
        <p:txBody>
          <a:bodyPr>
            <a:normAutofit/>
          </a:bodyPr>
          <a:lstStyle/>
          <a:p>
            <a:r>
              <a:rPr lang="el-GR" sz="3200" dirty="0"/>
              <a:t>Υποστήριξη ευρωπαϊκών έργων για την πολυγλωσσική τεχνολογία </a:t>
            </a:r>
            <a:endParaRPr lang="en-GR" sz="3200" dirty="0"/>
          </a:p>
        </p:txBody>
      </p:sp>
      <p:sp>
        <p:nvSpPr>
          <p:cNvPr id="3" name="Content Placeholder 2">
            <a:extLst>
              <a:ext uri="{FF2B5EF4-FFF2-40B4-BE49-F238E27FC236}">
                <a16:creationId xmlns:a16="http://schemas.microsoft.com/office/drawing/2014/main" id="{4B159644-351A-E44B-8B5C-B19F7C4895F5}"/>
              </a:ext>
            </a:extLst>
          </p:cNvPr>
          <p:cNvSpPr>
            <a:spLocks noGrp="1"/>
          </p:cNvSpPr>
          <p:nvPr>
            <p:ph idx="1"/>
          </p:nvPr>
        </p:nvSpPr>
        <p:spPr>
          <a:xfrm>
            <a:off x="2773598" y="1757548"/>
            <a:ext cx="7949819" cy="4893975"/>
          </a:xfrm>
        </p:spPr>
        <p:txBody>
          <a:bodyPr>
            <a:normAutofit fontScale="85000" lnSpcReduction="20000"/>
          </a:bodyPr>
          <a:lstStyle/>
          <a:p>
            <a:r>
              <a:rPr lang="en-GB" dirty="0"/>
              <a:t>ELE (</a:t>
            </a:r>
            <a:r>
              <a:rPr lang="en-GB" b="1" dirty="0"/>
              <a:t>European Language Equality</a:t>
            </a:r>
            <a:r>
              <a:rPr lang="en-GB" dirty="0"/>
              <a:t>): </a:t>
            </a:r>
            <a:r>
              <a:rPr lang="el-GR" dirty="0"/>
              <a:t>Στόχος του έργου ο σχεδιασμός οδικού χάρτη που καθορίζει δράσεις, διαδικασίες και εργαλεία για την επίτευξη έως το 2030 πλήρους ισότητας όλων των γλωσσών της ΕΕ μέσω της αποτελεσματικής χρήσης γλωσσικών τεχνολογιών (και ειδικά εκείνων που απειλούνται λόγω της ελλιπούς ψηφιακής υποστήριξης – μεταξύ των οποίων και η Ελληνική.</a:t>
            </a:r>
          </a:p>
          <a:p>
            <a:r>
              <a:rPr lang="en-GB" dirty="0"/>
              <a:t>ELG (</a:t>
            </a:r>
            <a:r>
              <a:rPr lang="en-GB" b="1" dirty="0"/>
              <a:t>European Language Grid</a:t>
            </a:r>
            <a:r>
              <a:rPr lang="en-GB" dirty="0"/>
              <a:t>): </a:t>
            </a:r>
            <a:r>
              <a:rPr lang="el-GR" dirty="0"/>
              <a:t>Στόχος του έργου η ενίσχυση της </a:t>
            </a:r>
            <a:r>
              <a:rPr lang="el-GR" dirty="0" err="1"/>
              <a:t>πολυγλωσσικής</a:t>
            </a:r>
            <a:r>
              <a:rPr lang="el-GR" dirty="0"/>
              <a:t> ενιαίας «ψηφιακής αγοράς», προωθώντας τις γλωσσικές τεχνολογίες για την Ευρώπη που δημιουργήθηκαν στην Ευρώπη, δηλ.   προσαρμοσμένες στις γλώσσες και τους πολιτισμούς μας, καθώς και στις κοινωνικές και οικονομικές μας απαιτήσεις.</a:t>
            </a:r>
          </a:p>
          <a:p>
            <a:r>
              <a:rPr lang="en-GB" dirty="0"/>
              <a:t>ELRC: </a:t>
            </a:r>
            <a:r>
              <a:rPr lang="en-GB" b="1" dirty="0"/>
              <a:t>Action on CEF Automated Translation</a:t>
            </a:r>
            <a:r>
              <a:rPr lang="en-GB" dirty="0"/>
              <a:t>: </a:t>
            </a:r>
            <a:r>
              <a:rPr lang="el-GR" dirty="0"/>
              <a:t>Βασικοί στόχοι του έργου αυτού είναι η λειτουργία, συντήρηση και συνεχής αναβάθμιση της κεντρικής πλατφόρμας αυτοματοποιημένης μετάφρασης ανάμεσα σε όλες τις γλώσσες της Ευρώπης, η ανάπτυξη και υιοθέτηση του </a:t>
            </a:r>
            <a:r>
              <a:rPr lang="en-GB" dirty="0"/>
              <a:t>CEF AT </a:t>
            </a:r>
            <a:r>
              <a:rPr lang="el-GR" dirty="0"/>
              <a:t>από όλα τα κράτη μέλη και ο συντονισμός δράσεων για τη Γλωσσική Τεχνολογία στα κράτη μέλη. </a:t>
            </a:r>
          </a:p>
        </p:txBody>
      </p:sp>
    </p:spTree>
    <p:extLst>
      <p:ext uri="{BB962C8B-B14F-4D97-AF65-F5344CB8AC3E}">
        <p14:creationId xmlns:p14="http://schemas.microsoft.com/office/powerpoint/2010/main" val="1114511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C07BE-7ADF-3B43-894E-17B03BC3AD9E}"/>
              </a:ext>
            </a:extLst>
          </p:cNvPr>
          <p:cNvSpPr>
            <a:spLocks noGrp="1"/>
          </p:cNvSpPr>
          <p:nvPr>
            <p:ph type="title"/>
          </p:nvPr>
        </p:nvSpPr>
        <p:spPr>
          <a:xfrm>
            <a:off x="2611808" y="669511"/>
            <a:ext cx="7958331" cy="1077229"/>
          </a:xfrm>
        </p:spPr>
        <p:txBody>
          <a:bodyPr>
            <a:normAutofit fontScale="90000"/>
          </a:bodyPr>
          <a:lstStyle/>
          <a:p>
            <a:r>
              <a:rPr lang="el-GR" dirty="0"/>
              <a:t>Σχεδιάστηκε η αναβάθμιση και επικαιροποίηση της αρχικής ιστοσελίδας μας </a:t>
            </a:r>
            <a:endParaRPr lang="en-GR" dirty="0"/>
          </a:p>
        </p:txBody>
      </p:sp>
      <p:pic>
        <p:nvPicPr>
          <p:cNvPr id="4" name="Content Placeholder 3" descr="Graphical user interface, website&#10;&#10;Description automatically generated">
            <a:extLst>
              <a:ext uri="{FF2B5EF4-FFF2-40B4-BE49-F238E27FC236}">
                <a16:creationId xmlns:a16="http://schemas.microsoft.com/office/drawing/2014/main" id="{AD4B4A81-1110-9F41-B435-4FC5BFA7B8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6367" t="15993" r="17734" b="7449"/>
          <a:stretch>
            <a:fillRect/>
          </a:stretch>
        </p:blipFill>
        <p:spPr>
          <a:xfrm>
            <a:off x="3772767" y="1886383"/>
            <a:ext cx="6629400" cy="4662487"/>
          </a:xfrm>
        </p:spPr>
      </p:pic>
    </p:spTree>
    <p:extLst>
      <p:ext uri="{BB962C8B-B14F-4D97-AF65-F5344CB8AC3E}">
        <p14:creationId xmlns:p14="http://schemas.microsoft.com/office/powerpoint/2010/main" val="204910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A12503-3F08-45C2-B6A4-A6CFE4C78DA7}"/>
              </a:ext>
            </a:extLst>
          </p:cNvPr>
          <p:cNvSpPr>
            <a:spLocks noGrp="1"/>
          </p:cNvSpPr>
          <p:nvPr>
            <p:ph type="title"/>
          </p:nvPr>
        </p:nvSpPr>
        <p:spPr>
          <a:xfrm>
            <a:off x="2778063" y="2646092"/>
            <a:ext cx="7958331" cy="1417908"/>
          </a:xfrm>
        </p:spPr>
        <p:txBody>
          <a:bodyPr>
            <a:normAutofit fontScale="90000"/>
          </a:bodyPr>
          <a:lstStyle/>
          <a:p>
            <a:r>
              <a:rPr lang="el-GR" dirty="0"/>
              <a:t>Πρώτος χρόνος λειτουργίας                       του Κέντρου Αριστείας</a:t>
            </a:r>
            <a:br>
              <a:rPr lang="el-GR" dirty="0"/>
            </a:br>
            <a:r>
              <a:rPr lang="el-GR" dirty="0"/>
              <a:t>2020-2021</a:t>
            </a:r>
            <a:endParaRPr lang="en-GB" dirty="0"/>
          </a:p>
        </p:txBody>
      </p:sp>
    </p:spTree>
    <p:extLst>
      <p:ext uri="{BB962C8B-B14F-4D97-AF65-F5344CB8AC3E}">
        <p14:creationId xmlns:p14="http://schemas.microsoft.com/office/powerpoint/2010/main" val="209897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D4A01-8A5B-3346-BF37-1B9F69450C61}"/>
              </a:ext>
            </a:extLst>
          </p:cNvPr>
          <p:cNvSpPr>
            <a:spLocks noGrp="1"/>
          </p:cNvSpPr>
          <p:nvPr>
            <p:ph type="title"/>
          </p:nvPr>
        </p:nvSpPr>
        <p:spPr/>
        <p:txBody>
          <a:bodyPr/>
          <a:lstStyle/>
          <a:p>
            <a:r>
              <a:rPr lang="el-GR" dirty="0"/>
              <a:t>Παρατηρητήριο Πολυγλωσσίας </a:t>
            </a:r>
            <a:endParaRPr lang="en-GR" dirty="0"/>
          </a:p>
        </p:txBody>
      </p:sp>
      <p:sp>
        <p:nvSpPr>
          <p:cNvPr id="3" name="Content Placeholder 2">
            <a:extLst>
              <a:ext uri="{FF2B5EF4-FFF2-40B4-BE49-F238E27FC236}">
                <a16:creationId xmlns:a16="http://schemas.microsoft.com/office/drawing/2014/main" id="{EB445B2D-0501-B542-8E5B-7737D5BCF2A5}"/>
              </a:ext>
            </a:extLst>
          </p:cNvPr>
          <p:cNvSpPr>
            <a:spLocks noGrp="1"/>
          </p:cNvSpPr>
          <p:nvPr>
            <p:ph idx="1"/>
          </p:nvPr>
        </p:nvSpPr>
        <p:spPr>
          <a:xfrm>
            <a:off x="2773599" y="1648355"/>
            <a:ext cx="7796540" cy="3997828"/>
          </a:xfrm>
        </p:spPr>
        <p:txBody>
          <a:bodyPr/>
          <a:lstStyle/>
          <a:p>
            <a:pPr>
              <a:spcBef>
                <a:spcPts val="0"/>
              </a:spcBef>
              <a:spcAft>
                <a:spcPts val="0"/>
              </a:spcAft>
            </a:pPr>
            <a:r>
              <a:rPr lang="el-GR" dirty="0"/>
              <a:t>Ολοκληρώθηκε ο σχεδιασμός του Παρατηρητηρίου το οποίο αποτελεί  χώρο έρευνας και κόμβο ενημέρωσης για:</a:t>
            </a:r>
          </a:p>
          <a:p>
            <a:pPr lvl="1">
              <a:spcBef>
                <a:spcPts val="0"/>
              </a:spcBef>
              <a:spcAft>
                <a:spcPts val="0"/>
              </a:spcAft>
            </a:pPr>
            <a:r>
              <a:rPr lang="el-GR" dirty="0"/>
              <a:t>την κοινωνική και ατομική πολυγλωσσία σε Ελλάδα και Κύπρο</a:t>
            </a:r>
          </a:p>
          <a:p>
            <a:pPr lvl="1">
              <a:spcBef>
                <a:spcPts val="0"/>
              </a:spcBef>
              <a:spcAft>
                <a:spcPts val="0"/>
              </a:spcAft>
            </a:pPr>
            <a:r>
              <a:rPr lang="el-GR" dirty="0"/>
              <a:t>την ελληνική γλώσσα ανά τον κόσμο</a:t>
            </a:r>
          </a:p>
          <a:p>
            <a:pPr lvl="1">
              <a:spcBef>
                <a:spcPts val="0"/>
              </a:spcBef>
              <a:spcAft>
                <a:spcPts val="0"/>
              </a:spcAft>
            </a:pPr>
            <a:r>
              <a:rPr lang="el-GR" dirty="0"/>
              <a:t>τις σπουδές και την έρευνα για την πολυγλωσσία</a:t>
            </a:r>
          </a:p>
          <a:p>
            <a:pPr>
              <a:spcBef>
                <a:spcPts val="600"/>
              </a:spcBef>
              <a:spcAft>
                <a:spcPts val="0"/>
              </a:spcAft>
            </a:pPr>
            <a:r>
              <a:rPr lang="el-GR" dirty="0"/>
              <a:t>Συντάχτηκαν Μνημόνια Συνεργασίας με τους εξής φορείς:</a:t>
            </a:r>
          </a:p>
          <a:p>
            <a:pPr lvl="1">
              <a:spcBef>
                <a:spcPts val="0"/>
              </a:spcBef>
              <a:spcAft>
                <a:spcPts val="0"/>
              </a:spcAft>
            </a:pPr>
            <a:r>
              <a:rPr lang="el-GR" dirty="0"/>
              <a:t>Το Παρατηρητήριο Γλώσσας του Κέντρου Αριστείας του Πανεπιστημίου της </a:t>
            </a:r>
            <a:r>
              <a:rPr lang="en-GB" dirty="0"/>
              <a:t>Sienna </a:t>
            </a:r>
            <a:r>
              <a:rPr lang="el-GR" dirty="0"/>
              <a:t>στην Ιταλία </a:t>
            </a:r>
            <a:r>
              <a:rPr lang="en-GB" dirty="0"/>
              <a:t>(</a:t>
            </a:r>
            <a:r>
              <a:rPr lang="el-GR" dirty="0"/>
              <a:t>το </a:t>
            </a:r>
            <a:r>
              <a:rPr lang="en-GB" dirty="0"/>
              <a:t>UNISTRASI)</a:t>
            </a:r>
          </a:p>
          <a:p>
            <a:pPr lvl="1">
              <a:spcBef>
                <a:spcPts val="0"/>
              </a:spcBef>
              <a:spcAft>
                <a:spcPts val="0"/>
              </a:spcAft>
            </a:pPr>
            <a:r>
              <a:rPr lang="el-GR" dirty="0"/>
              <a:t>Το </a:t>
            </a:r>
            <a:r>
              <a:rPr lang="en-GB" dirty="0" err="1"/>
              <a:t>Observatoire</a:t>
            </a:r>
            <a:r>
              <a:rPr lang="en-GB" dirty="0"/>
              <a:t> </a:t>
            </a:r>
            <a:r>
              <a:rPr lang="en-GB" dirty="0" err="1"/>
              <a:t>Européen</a:t>
            </a:r>
            <a:r>
              <a:rPr lang="en-GB" dirty="0"/>
              <a:t> du </a:t>
            </a:r>
            <a:r>
              <a:rPr lang="en-GB" dirty="0" err="1"/>
              <a:t>Plurilinguisme</a:t>
            </a:r>
            <a:r>
              <a:rPr lang="en-GB" dirty="0"/>
              <a:t> </a:t>
            </a:r>
            <a:r>
              <a:rPr lang="el-GR" dirty="0"/>
              <a:t>(Ευρωπαϊκό Παρατηρητήριο Πολυγλωσσίας)</a:t>
            </a:r>
          </a:p>
          <a:p>
            <a:endParaRPr lang="en-GR" dirty="0"/>
          </a:p>
        </p:txBody>
      </p:sp>
    </p:spTree>
    <p:extLst>
      <p:ext uri="{BB962C8B-B14F-4D97-AF65-F5344CB8AC3E}">
        <p14:creationId xmlns:p14="http://schemas.microsoft.com/office/powerpoint/2010/main" val="423495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88B7-2530-C142-8A9D-36EE62F97D73}"/>
              </a:ext>
            </a:extLst>
          </p:cNvPr>
          <p:cNvSpPr>
            <a:spLocks noGrp="1"/>
          </p:cNvSpPr>
          <p:nvPr>
            <p:ph type="title"/>
          </p:nvPr>
        </p:nvSpPr>
        <p:spPr>
          <a:xfrm>
            <a:off x="997527" y="616328"/>
            <a:ext cx="10343408" cy="1077229"/>
          </a:xfrm>
        </p:spPr>
        <p:txBody>
          <a:bodyPr>
            <a:normAutofit/>
          </a:bodyPr>
          <a:lstStyle/>
          <a:p>
            <a:r>
              <a:rPr lang="el-GR" sz="2800" dirty="0"/>
              <a:t>Ερευνητικά προγράμματα του Παρατηρητηρίου 2021-2023</a:t>
            </a:r>
            <a:endParaRPr lang="en-GR" sz="2800" dirty="0"/>
          </a:p>
        </p:txBody>
      </p:sp>
      <p:sp>
        <p:nvSpPr>
          <p:cNvPr id="3" name="Content Placeholder 2">
            <a:extLst>
              <a:ext uri="{FF2B5EF4-FFF2-40B4-BE49-F238E27FC236}">
                <a16:creationId xmlns:a16="http://schemas.microsoft.com/office/drawing/2014/main" id="{C693B58B-8B12-4541-8D6A-27CE0EB9B9B7}"/>
              </a:ext>
            </a:extLst>
          </p:cNvPr>
          <p:cNvSpPr>
            <a:spLocks noGrp="1"/>
          </p:cNvSpPr>
          <p:nvPr>
            <p:ph idx="1"/>
          </p:nvPr>
        </p:nvSpPr>
        <p:spPr>
          <a:xfrm>
            <a:off x="2654846" y="1326588"/>
            <a:ext cx="7958330" cy="5412658"/>
          </a:xfrm>
        </p:spPr>
        <p:txBody>
          <a:bodyPr>
            <a:normAutofit lnSpcReduction="10000"/>
          </a:bodyPr>
          <a:lstStyle/>
          <a:p>
            <a:r>
              <a:rPr lang="el-GR" sz="1800" dirty="0"/>
              <a:t>Διδασκαλία </a:t>
            </a:r>
            <a:r>
              <a:rPr lang="el-GR" sz="1800" dirty="0" err="1"/>
              <a:t>εθνοτικών</a:t>
            </a:r>
            <a:r>
              <a:rPr lang="el-GR" sz="1800" dirty="0"/>
              <a:t> γλωσσών στην Ελλάδα: Ο ρόλος της κοινοτικής εκπαίδευσης στη διαμόρφωση </a:t>
            </a:r>
            <a:r>
              <a:rPr lang="el-GR" sz="1800" dirty="0" err="1"/>
              <a:t>εθνοπολιτισμικών</a:t>
            </a:r>
            <a:r>
              <a:rPr lang="el-GR" sz="1800" dirty="0"/>
              <a:t> ταυτοτήτων (Υπεύθυνος 8μελούς ομάδας: Ν. </a:t>
            </a:r>
            <a:r>
              <a:rPr lang="el-GR" sz="1800" dirty="0" err="1"/>
              <a:t>Γογωνάς</a:t>
            </a:r>
            <a:r>
              <a:rPr lang="el-GR" sz="1800" dirty="0"/>
              <a:t>, Επίβλεψη: Μ. </a:t>
            </a:r>
            <a:r>
              <a:rPr lang="el-GR" sz="1800" dirty="0" err="1"/>
              <a:t>Καρυολαίμου</a:t>
            </a:r>
            <a:r>
              <a:rPr lang="el-GR" sz="1800" dirty="0"/>
              <a:t>, Ε. </a:t>
            </a:r>
            <a:r>
              <a:rPr lang="el-GR" sz="1800" dirty="0" err="1"/>
              <a:t>Σελλά</a:t>
            </a:r>
            <a:r>
              <a:rPr lang="el-GR" sz="1800" dirty="0"/>
              <a:t>)</a:t>
            </a:r>
          </a:p>
          <a:p>
            <a:r>
              <a:rPr lang="en-GB" sz="1800" dirty="0"/>
              <a:t>X</a:t>
            </a:r>
            <a:r>
              <a:rPr lang="el-GR" sz="1800" dirty="0" err="1"/>
              <a:t>αρτογράφηση</a:t>
            </a:r>
            <a:r>
              <a:rPr lang="el-GR" sz="1800" dirty="0"/>
              <a:t> των γλωσσών και των ποικίλων μορφών διγλωσσίας των Ελλήνων φοιτητών, περιγραφή των πεδίων χρήσης των γλωσσών και καταγραφή των γλωσσικών στάσεων, αποτύπωση των ταυτοτήτων που διαμορφώνουν οι νέοι αυτοί (Υπεύθυνες: Ε. </a:t>
            </a:r>
            <a:r>
              <a:rPr lang="el-GR" sz="1800" dirty="0" err="1"/>
              <a:t>Σελλά</a:t>
            </a:r>
            <a:r>
              <a:rPr lang="el-GR" sz="1800" dirty="0"/>
              <a:t>, Φ. </a:t>
            </a:r>
            <a:r>
              <a:rPr lang="el-GR" sz="1800" dirty="0" err="1"/>
              <a:t>Μπατσαλιά</a:t>
            </a:r>
            <a:r>
              <a:rPr lang="el-GR" sz="1800" dirty="0"/>
              <a:t>, </a:t>
            </a:r>
            <a:r>
              <a:rPr lang="el-GR" sz="1800" dirty="0" err="1"/>
              <a:t>Αικ</a:t>
            </a:r>
            <a:r>
              <a:rPr lang="el-GR" sz="1800" dirty="0"/>
              <a:t>. </a:t>
            </a:r>
            <a:r>
              <a:rPr lang="el-GR" sz="1800" dirty="0" err="1"/>
              <a:t>Κιγιτσιόγλου</a:t>
            </a:r>
            <a:r>
              <a:rPr lang="el-GR" sz="1800" dirty="0"/>
              <a:t>, Ε. </a:t>
            </a:r>
            <a:r>
              <a:rPr lang="el-GR" sz="1800" dirty="0" err="1"/>
              <a:t>Λεζέ</a:t>
            </a:r>
            <a:r>
              <a:rPr lang="el-GR" sz="1800" dirty="0"/>
              <a:t>)</a:t>
            </a:r>
          </a:p>
          <a:p>
            <a:r>
              <a:rPr lang="el-GR" sz="1800" dirty="0"/>
              <a:t>Επιστημονική τεκμηρίωση της πολυγλωσσίας σε Ελλάδα και Κύπρο:  βιβλιογραφικά  (2000-2020)  και στον υπόλοιπο κόσμο από Έλληνες επιστήμονες (Υπεύθυνες 27μελούς </a:t>
            </a:r>
            <a:r>
              <a:rPr lang="el-GR" sz="1800" dirty="0" err="1"/>
              <a:t>διατμηματικής</a:t>
            </a:r>
            <a:r>
              <a:rPr lang="el-GR" sz="1800" dirty="0"/>
              <a:t> ομάδας φοιτητών: Μ. Ιακώβου, Μ. </a:t>
            </a:r>
            <a:r>
              <a:rPr lang="el-GR" sz="1800" dirty="0" err="1"/>
              <a:t>Βήχου</a:t>
            </a:r>
            <a:r>
              <a:rPr lang="el-GR" sz="1800" dirty="0"/>
              <a:t>) </a:t>
            </a:r>
          </a:p>
          <a:p>
            <a:r>
              <a:rPr lang="el-GR" sz="1800" dirty="0"/>
              <a:t>Διδασκαλία, εκμάθηση και χρήση της ελληνικής γλώσσας εκτός συνόρων (Υπεύθυνη 10μελούς ομάδας του Πανεπιστημίου του Στρασβούργου: Ειρ. Τσαμαδού-</a:t>
            </a:r>
            <a:r>
              <a:rPr lang="en-GB" sz="1800" dirty="0" err="1"/>
              <a:t>Jacoberger</a:t>
            </a:r>
            <a:r>
              <a:rPr lang="el-GR" sz="1800" dirty="0"/>
              <a:t>)</a:t>
            </a:r>
            <a:endParaRPr lang="en-GR" sz="1800" dirty="0"/>
          </a:p>
        </p:txBody>
      </p:sp>
    </p:spTree>
    <p:extLst>
      <p:ext uri="{BB962C8B-B14F-4D97-AF65-F5344CB8AC3E}">
        <p14:creationId xmlns:p14="http://schemas.microsoft.com/office/powerpoint/2010/main" val="1584806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C9921-A910-EF45-A68B-01EA543D2BA2}"/>
              </a:ext>
            </a:extLst>
          </p:cNvPr>
          <p:cNvSpPr>
            <a:spLocks noGrp="1"/>
          </p:cNvSpPr>
          <p:nvPr>
            <p:ph type="title"/>
          </p:nvPr>
        </p:nvSpPr>
        <p:spPr>
          <a:xfrm>
            <a:off x="1592826" y="808056"/>
            <a:ext cx="9232490" cy="1077229"/>
          </a:xfrm>
        </p:spPr>
        <p:txBody>
          <a:bodyPr/>
          <a:lstStyle/>
          <a:p>
            <a:r>
              <a:rPr lang="el-GR" dirty="0"/>
              <a:t>Αξιολόγηση γλωσσομάθειας</a:t>
            </a:r>
            <a:endParaRPr lang="en-GR" dirty="0"/>
          </a:p>
        </p:txBody>
      </p:sp>
      <p:sp>
        <p:nvSpPr>
          <p:cNvPr id="3" name="Content Placeholder 2">
            <a:extLst>
              <a:ext uri="{FF2B5EF4-FFF2-40B4-BE49-F238E27FC236}">
                <a16:creationId xmlns:a16="http://schemas.microsoft.com/office/drawing/2014/main" id="{163A31B5-4288-AC47-AC1B-62D70AD5B11B}"/>
              </a:ext>
            </a:extLst>
          </p:cNvPr>
          <p:cNvSpPr>
            <a:spLocks noGrp="1"/>
          </p:cNvSpPr>
          <p:nvPr>
            <p:ph idx="1"/>
          </p:nvPr>
        </p:nvSpPr>
        <p:spPr>
          <a:xfrm>
            <a:off x="2220686" y="1603168"/>
            <a:ext cx="8349453" cy="4446775"/>
          </a:xfrm>
        </p:spPr>
        <p:txBody>
          <a:bodyPr>
            <a:normAutofit fontScale="85000" lnSpcReduction="20000"/>
          </a:bodyPr>
          <a:lstStyle/>
          <a:p>
            <a:pPr>
              <a:spcBef>
                <a:spcPts val="1100"/>
              </a:spcBef>
            </a:pPr>
            <a:r>
              <a:rPr lang="el-GR" dirty="0"/>
              <a:t>«Ευρωπαϊκή Συνεργασία Εξεταστικών Συστημάτων Γλωσσομάθειας»: εξετάζει ομοιότητες και διαφορές έξι συστημάτων αξιολόγησης γλωσσομάθειας για μαθητικό κοινό σε Βέλγιο, Γαλλία, Γερμανία, Ιταλία, Ισπανία και Πορτογαλία, με απώτερο σκοπό τη δημιουργία μιας Ευρωπαϊκής Συμμαχίας για την Αξιολόγηση Γλωσσομάθειας, η οποία να δίνει και συγκρίσιμα αποτελέσματα γλωσσομάθειας των μαθητών που φοιτούν σε Ευρωπαϊκά σχολεία και ΑΕΙ (Υπεύθυνη: Ε. Καραβά) </a:t>
            </a:r>
          </a:p>
          <a:p>
            <a:r>
              <a:rPr lang="el-GR" dirty="0"/>
              <a:t>Υποστήριξη της υπό ένταξη πράξης «Πιστοποίηση γλωσσομάθειας μαθητών της Β/</a:t>
            </a:r>
            <a:r>
              <a:rPr lang="el-GR" dirty="0" err="1"/>
              <a:t>θμιας</a:t>
            </a:r>
            <a:r>
              <a:rPr lang="el-GR" dirty="0"/>
              <a:t> εκπαίδευσης μέσω του </a:t>
            </a:r>
            <a:r>
              <a:rPr lang="en-GB" dirty="0"/>
              <a:t>e-</a:t>
            </a:r>
            <a:r>
              <a:rPr lang="el-GR" dirty="0"/>
              <a:t>ΚΠΓ» με συγχρηματοδότηση από το ΕΣΠΑ (Υπεύθυνη: Β. Δενδρινού)</a:t>
            </a:r>
          </a:p>
          <a:p>
            <a:r>
              <a:rPr lang="el-GR" dirty="0"/>
              <a:t>Ηλεκτρονική πλατφόρμα καταχώρησης επιστημονικών μελετών για την αξιολόγηση γλωσσομάθειας με στόχο να καλύψει ανάγκες πηγών πληροφόρησης της ακαδημαϊκής και εκπαιδευτικής κοινότητας και να χρησιμεύσει ως εργαλείο αρχικής εκπαίδευσης για φοιτήτριες των τμημάτων ξένων γλωσσών και φιλολογιών του ΕΚΠΑ στο πλαίσιο αντίστοιχων ακαδημαϊκών μαθημάτων (Υπεύθυνη: Δ. </a:t>
            </a:r>
            <a:r>
              <a:rPr lang="el-GR" dirty="0" err="1"/>
              <a:t>Βήδεμάιερ</a:t>
            </a:r>
            <a:r>
              <a:rPr lang="el-GR" dirty="0"/>
              <a:t>) </a:t>
            </a:r>
          </a:p>
        </p:txBody>
      </p:sp>
    </p:spTree>
    <p:extLst>
      <p:ext uri="{BB962C8B-B14F-4D97-AF65-F5344CB8AC3E}">
        <p14:creationId xmlns:p14="http://schemas.microsoft.com/office/powerpoint/2010/main" val="3212086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8B67-AB4A-CC42-9D3C-CDB95A9A2F6E}"/>
              </a:ext>
            </a:extLst>
          </p:cNvPr>
          <p:cNvSpPr>
            <a:spLocks noGrp="1"/>
          </p:cNvSpPr>
          <p:nvPr>
            <p:ph type="title"/>
          </p:nvPr>
        </p:nvSpPr>
        <p:spPr/>
        <p:txBody>
          <a:bodyPr/>
          <a:lstStyle/>
          <a:p>
            <a:r>
              <a:rPr lang="el-GR" dirty="0"/>
              <a:t>Εκδηλώσεις</a:t>
            </a:r>
            <a:endParaRPr lang="en-GR" dirty="0"/>
          </a:p>
        </p:txBody>
      </p:sp>
      <p:sp>
        <p:nvSpPr>
          <p:cNvPr id="3" name="Content Placeholder 2">
            <a:extLst>
              <a:ext uri="{FF2B5EF4-FFF2-40B4-BE49-F238E27FC236}">
                <a16:creationId xmlns:a16="http://schemas.microsoft.com/office/drawing/2014/main" id="{4FE783AF-1112-0B40-93E3-A292CED187D9}"/>
              </a:ext>
            </a:extLst>
          </p:cNvPr>
          <p:cNvSpPr>
            <a:spLocks noGrp="1"/>
          </p:cNvSpPr>
          <p:nvPr>
            <p:ph idx="1"/>
          </p:nvPr>
        </p:nvSpPr>
        <p:spPr>
          <a:xfrm>
            <a:off x="2470068" y="1448789"/>
            <a:ext cx="8100071" cy="5081320"/>
          </a:xfrm>
        </p:spPr>
        <p:txBody>
          <a:bodyPr>
            <a:normAutofit fontScale="92500" lnSpcReduction="20000"/>
          </a:bodyPr>
          <a:lstStyle/>
          <a:p>
            <a:r>
              <a:rPr lang="el-GR" b="1" dirty="0"/>
              <a:t>Στις 21 Ιανουαρίου 2021 </a:t>
            </a:r>
            <a:r>
              <a:rPr lang="el-GR" dirty="0"/>
              <a:t>πραγματοποιήθηκε διαδικτυακή ημερίδα με στόχο την παρουσίαση του Κέντρου – τον τρόπο οργάνωσης, των πολιτικών και των ερευνητικών του δράσεων – στην ακαδημαϊκή κοινότητα. Την Ημερίδα παρακολούθησαν 100 μέλη ΔΕΠ από το ΕΚΠΑ και άλλα ΑΕΙ της χώρας.</a:t>
            </a:r>
          </a:p>
          <a:p>
            <a:r>
              <a:rPr lang="el-GR" dirty="0"/>
              <a:t>Στις </a:t>
            </a:r>
            <a:r>
              <a:rPr lang="el-GR" b="1" dirty="0"/>
              <a:t>15 Μαΐου 2021 </a:t>
            </a:r>
            <a:r>
              <a:rPr lang="el-GR" dirty="0"/>
              <a:t>πραγματοποιήθηκε μια σύντομη παρουσίαση του Κέντρου στο πλαίσιο συνεδρίου, με θέμα την πολυγλωσσική αξιολόγηση γλωσσομάθειας. Το συνέδριο που υποστηρίζεται από το Κέντρο, με υπεύθυνες τις Ε. Καραβά και Τ. Λιόντου,  χρηματοδοτήθηκε από την </a:t>
            </a:r>
            <a:r>
              <a:rPr lang="en-GB" dirty="0"/>
              <a:t>International Language Testing Association (ILTA). </a:t>
            </a:r>
            <a:endParaRPr lang="el-GR" dirty="0"/>
          </a:p>
          <a:p>
            <a:r>
              <a:rPr lang="el-GR" dirty="0"/>
              <a:t>Στις </a:t>
            </a:r>
            <a:r>
              <a:rPr lang="el-GR" b="1" dirty="0"/>
              <a:t>25 Σεπτεμβρίου 2021</a:t>
            </a:r>
            <a:r>
              <a:rPr lang="el-GR" dirty="0"/>
              <a:t>, και συγκεκριμένα στο πλαίσιο των εορτασμών για την Ευρωπαϊκή Ημέρα Γλωσσών, οργανώθηκε Ημερίδα για την παρουσίαση του Κέντρου στους εκπαιδευτικούς ξένων γλωσσών της σχολικής κοινότητας και ειδικότερα των έργων που υλοποιούνται  στο πλαίσιο του πεδίου δράσης «</a:t>
            </a:r>
            <a:r>
              <a:rPr lang="el-GR" b="1" dirty="0"/>
              <a:t>Οι γλώσσες στην εκπαίδευση</a:t>
            </a:r>
            <a:r>
              <a:rPr lang="el-GR" dirty="0"/>
              <a:t>».</a:t>
            </a:r>
            <a:endParaRPr lang="en-GR" dirty="0"/>
          </a:p>
        </p:txBody>
      </p:sp>
    </p:spTree>
    <p:extLst>
      <p:ext uri="{BB962C8B-B14F-4D97-AF65-F5344CB8AC3E}">
        <p14:creationId xmlns:p14="http://schemas.microsoft.com/office/powerpoint/2010/main" val="2963500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891D-9C3D-DC4F-A413-22BE7E9DC3BC}"/>
              </a:ext>
            </a:extLst>
          </p:cNvPr>
          <p:cNvSpPr>
            <a:spLocks noGrp="1"/>
          </p:cNvSpPr>
          <p:nvPr>
            <p:ph type="title"/>
          </p:nvPr>
        </p:nvSpPr>
        <p:spPr/>
        <p:txBody>
          <a:bodyPr>
            <a:normAutofit/>
          </a:bodyPr>
          <a:lstStyle/>
          <a:p>
            <a:r>
              <a:rPr lang="el-GR" sz="3600" dirty="0"/>
              <a:t>Συνεργασίες</a:t>
            </a:r>
            <a:endParaRPr lang="en-GR" sz="3600" dirty="0"/>
          </a:p>
        </p:txBody>
      </p:sp>
      <p:sp>
        <p:nvSpPr>
          <p:cNvPr id="3" name="Content Placeholder 2">
            <a:extLst>
              <a:ext uri="{FF2B5EF4-FFF2-40B4-BE49-F238E27FC236}">
                <a16:creationId xmlns:a16="http://schemas.microsoft.com/office/drawing/2014/main" id="{5AB39B2E-8F21-E54D-8EAD-A2D2731F8A1C}"/>
              </a:ext>
            </a:extLst>
          </p:cNvPr>
          <p:cNvSpPr>
            <a:spLocks noGrp="1"/>
          </p:cNvSpPr>
          <p:nvPr>
            <p:ph idx="1"/>
          </p:nvPr>
        </p:nvSpPr>
        <p:spPr/>
        <p:txBody>
          <a:bodyPr/>
          <a:lstStyle/>
          <a:p>
            <a:r>
              <a:rPr lang="el-GR" dirty="0"/>
              <a:t>Υποστηρίζοντας την ΠΟΛΥΕΠΙΣΤΗΜΟΝΙΚΗ φύση του επιστημονικού αντικειμένου, και υιοθετώντας συνεργατικές πρακτικές στις ΔΙΕΠΙΣΤΗΜΟΝΙΚΕΣ προσεγγίσεις που υιοθετεί…</a:t>
            </a:r>
          </a:p>
          <a:p>
            <a:endParaRPr lang="el-GR" dirty="0"/>
          </a:p>
          <a:p>
            <a:endParaRPr lang="en-GR" dirty="0"/>
          </a:p>
        </p:txBody>
      </p:sp>
    </p:spTree>
    <p:extLst>
      <p:ext uri="{BB962C8B-B14F-4D97-AF65-F5344CB8AC3E}">
        <p14:creationId xmlns:p14="http://schemas.microsoft.com/office/powerpoint/2010/main" val="62805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A60169-6DFB-F647-ADA7-8411DDD984DC}"/>
              </a:ext>
            </a:extLst>
          </p:cNvPr>
          <p:cNvSpPr>
            <a:spLocks noGrp="1"/>
          </p:cNvSpPr>
          <p:nvPr>
            <p:ph idx="1"/>
          </p:nvPr>
        </p:nvSpPr>
        <p:spPr>
          <a:xfrm>
            <a:off x="2773599" y="1116281"/>
            <a:ext cx="7796540" cy="4933663"/>
          </a:xfrm>
        </p:spPr>
        <p:txBody>
          <a:bodyPr>
            <a:normAutofit fontScale="92500" lnSpcReduction="10000"/>
          </a:bodyPr>
          <a:lstStyle/>
          <a:p>
            <a:r>
              <a:rPr lang="el-GR" dirty="0"/>
              <a:t>Διαμόρφωση συνθηκών συνεργασίας με έξι ερευνητικά κέντρα και εργαστήρια του ΕΚΠΑ και άλλα έξι από άλλα ΑΕΙ (του Α.Π.Θ., του Πανεπιστημίου Θεσσαλίας, του Πανεπιστήμιο Κρήτης,  του Πανεπιστημίου Πατρών και δύο του Πανεπιστημίου του Αιγαίου</a:t>
            </a:r>
          </a:p>
          <a:p>
            <a:r>
              <a:rPr lang="el-GR" dirty="0"/>
              <a:t>Υποστήριξη και συμμετοχή στις εργασίες του Έργου για τη Διαγλωσσική Διαμεσολάβηση του Κέντρου Σύγχρονων Γλωσσών του Συμβουλίου της Ευρώπης (Υπεύθυνη: Μ. Σταθοπούλου)</a:t>
            </a:r>
          </a:p>
          <a:p>
            <a:r>
              <a:rPr lang="el-GR" dirty="0"/>
              <a:t>Το Δεκέμβρη του 2020, το Κέντρο έγινε δεκτό ως μέλος του </a:t>
            </a:r>
            <a:r>
              <a:rPr lang="en-GB" dirty="0"/>
              <a:t>ECSPM</a:t>
            </a:r>
            <a:r>
              <a:rPr lang="el-GR" dirty="0"/>
              <a:t>-</a:t>
            </a:r>
            <a:r>
              <a:rPr lang="en-GB" dirty="0"/>
              <a:t> CURUM (</a:t>
            </a:r>
            <a:r>
              <a:rPr lang="el-GR" dirty="0"/>
              <a:t>Σύμπραξη 14 πανεπιστημιακών κέντρων έρευνας για την πολυγλωσσία) του Ευρωπαϊκού οργανισμού </a:t>
            </a:r>
            <a:r>
              <a:rPr lang="en-GB" dirty="0"/>
              <a:t>ECSPM </a:t>
            </a:r>
            <a:r>
              <a:rPr lang="el-GR" dirty="0"/>
              <a:t>και τον Ιούνιο 2021 συμμετείχε στο συμπόσιο που οργανώθηκε, με θέμα «</a:t>
            </a:r>
            <a:r>
              <a:rPr lang="el-GR" b="1" dirty="0"/>
              <a:t>Πολυγλωσσία στην Τριτοβάθμια Εκπαίδευση</a:t>
            </a:r>
            <a:r>
              <a:rPr lang="el-GR" dirty="0"/>
              <a:t>», το οποίο φιλοξενήθηκε από το Κέντρο Έρευνας για την Πολυγλωσσία του Πανεπιστημίου της </a:t>
            </a:r>
            <a:r>
              <a:rPr lang="en-GB" dirty="0"/>
              <a:t>Konstanz </a:t>
            </a:r>
            <a:r>
              <a:rPr lang="el-GR" dirty="0"/>
              <a:t>της Γερμανίας.</a:t>
            </a:r>
            <a:endParaRPr lang="en-GR" dirty="0"/>
          </a:p>
        </p:txBody>
      </p:sp>
    </p:spTree>
    <p:extLst>
      <p:ext uri="{BB962C8B-B14F-4D97-AF65-F5344CB8AC3E}">
        <p14:creationId xmlns:p14="http://schemas.microsoft.com/office/powerpoint/2010/main" val="2624950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EA10-EC46-DC43-A182-E2CBC6FC1ED1}"/>
              </a:ext>
            </a:extLst>
          </p:cNvPr>
          <p:cNvSpPr>
            <a:spLocks noGrp="1"/>
          </p:cNvSpPr>
          <p:nvPr>
            <p:ph type="title"/>
          </p:nvPr>
        </p:nvSpPr>
        <p:spPr/>
        <p:txBody>
          <a:bodyPr/>
          <a:lstStyle/>
          <a:p>
            <a:r>
              <a:rPr lang="el-GR" dirty="0"/>
              <a:t>Δράσεις στο πλαίσιο του </a:t>
            </a:r>
            <a:r>
              <a:rPr lang="en-GB" dirty="0"/>
              <a:t>CIVIS </a:t>
            </a:r>
            <a:endParaRPr lang="en-GR" dirty="0"/>
          </a:p>
        </p:txBody>
      </p:sp>
      <p:sp>
        <p:nvSpPr>
          <p:cNvPr id="3" name="Content Placeholder 2">
            <a:extLst>
              <a:ext uri="{FF2B5EF4-FFF2-40B4-BE49-F238E27FC236}">
                <a16:creationId xmlns:a16="http://schemas.microsoft.com/office/drawing/2014/main" id="{CDB70D04-00A4-C94E-9B2C-B3340B9B8280}"/>
              </a:ext>
            </a:extLst>
          </p:cNvPr>
          <p:cNvSpPr>
            <a:spLocks noGrp="1"/>
          </p:cNvSpPr>
          <p:nvPr>
            <p:ph idx="1"/>
          </p:nvPr>
        </p:nvSpPr>
        <p:spPr>
          <a:xfrm>
            <a:off x="2773599" y="1743358"/>
            <a:ext cx="7796540" cy="3997828"/>
          </a:xfrm>
        </p:spPr>
        <p:txBody>
          <a:bodyPr>
            <a:normAutofit/>
          </a:bodyPr>
          <a:lstStyle/>
          <a:p>
            <a:r>
              <a:rPr lang="el-GR" dirty="0"/>
              <a:t>Συνεργασία με τα πανεπιστήμια που απαρτίζουν το </a:t>
            </a:r>
            <a:r>
              <a:rPr lang="en-GB" dirty="0"/>
              <a:t>CIVIS</a:t>
            </a:r>
            <a:r>
              <a:rPr lang="el-GR" dirty="0"/>
              <a:t> και συγκεκριμένα με άλλους ειδικούς από το Πανεπιστήμιο </a:t>
            </a:r>
            <a:r>
              <a:rPr lang="en-GB" dirty="0"/>
              <a:t>Aix-Marseille </a:t>
            </a:r>
            <a:r>
              <a:rPr lang="el-GR" dirty="0"/>
              <a:t>της Γαλλίας, το </a:t>
            </a:r>
            <a:r>
              <a:rPr lang="en-GB" dirty="0" err="1"/>
              <a:t>Université</a:t>
            </a:r>
            <a:r>
              <a:rPr lang="en-GB" dirty="0"/>
              <a:t> libre de </a:t>
            </a:r>
            <a:r>
              <a:rPr lang="en-GB" dirty="0" err="1"/>
              <a:t>Bruxelles</a:t>
            </a:r>
            <a:r>
              <a:rPr lang="en-GB" dirty="0"/>
              <a:t>, </a:t>
            </a:r>
            <a:r>
              <a:rPr lang="el-GR" dirty="0"/>
              <a:t>το </a:t>
            </a:r>
            <a:r>
              <a:rPr lang="en-GB" dirty="0"/>
              <a:t>Universidad </a:t>
            </a:r>
            <a:r>
              <a:rPr lang="en-GB" dirty="0" err="1"/>
              <a:t>Autónoma</a:t>
            </a:r>
            <a:r>
              <a:rPr lang="en-GB" dirty="0"/>
              <a:t> de Madrid </a:t>
            </a:r>
            <a:r>
              <a:rPr lang="el-GR" dirty="0"/>
              <a:t>και το Πανεπιστήμιο της Στοκχόλμης για τον σχεδιασμό ενός κοινού ΠΜΣ για την Πολυγλωσσία και Γλωσσική Πολιτική στην Ευρώπη που θα ξεκινήσει το 2022 (Εκπρόσωποι: Ρ. </a:t>
            </a:r>
            <a:r>
              <a:rPr lang="el-GR" dirty="0" err="1"/>
              <a:t>Δελβερούδη</a:t>
            </a:r>
            <a:r>
              <a:rPr lang="el-GR" dirty="0"/>
              <a:t>, Β. Δενδρινού, Ε. Καραβά)</a:t>
            </a:r>
          </a:p>
          <a:p>
            <a:r>
              <a:rPr lang="el-GR" dirty="0"/>
              <a:t>Για το 2021-2022 σχεδιάζεται ένα ανοικτό πρόγραμμα για τους τελειόφοιτους και μεταπτυχιακούς φοιτητές των ΑΕΙ του </a:t>
            </a:r>
            <a:r>
              <a:rPr lang="en-GB" dirty="0"/>
              <a:t>CIVIS</a:t>
            </a:r>
            <a:r>
              <a:rPr lang="el-GR" dirty="0"/>
              <a:t>. </a:t>
            </a:r>
          </a:p>
        </p:txBody>
      </p:sp>
    </p:spTree>
    <p:extLst>
      <p:ext uri="{BB962C8B-B14F-4D97-AF65-F5344CB8AC3E}">
        <p14:creationId xmlns:p14="http://schemas.microsoft.com/office/powerpoint/2010/main" val="36847253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docProps/app.xml><?xml version="1.0" encoding="utf-8"?>
<Properties xmlns="http://schemas.openxmlformats.org/officeDocument/2006/extended-properties" xmlns:vt="http://schemas.openxmlformats.org/officeDocument/2006/docPropsVTypes">
  <Template>{88121A73-57D5-1A4D-86FD-4B1C520D2CEE}tf16401378</Template>
  <TotalTime>387</TotalTime>
  <Words>995</Words>
  <Application>Microsoft Office PowerPoint</Application>
  <PresentationFormat>Ευρεία οθόνη</PresentationFormat>
  <Paragraphs>43</Paragraphs>
  <Slides>11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Arial</vt:lpstr>
      <vt:lpstr>Baskerville</vt:lpstr>
      <vt:lpstr>MS Shell Dlg 2</vt:lpstr>
      <vt:lpstr>Wingdings</vt:lpstr>
      <vt:lpstr>Wingdings 3</vt:lpstr>
      <vt:lpstr>Madison</vt:lpstr>
      <vt:lpstr>Δράσεις και ενέργειες του Κέντρου Αριστείας   2020-2021 Σχεδιασμός εργασιών  2021-2023 </vt:lpstr>
      <vt:lpstr>Πρώτος χρόνος λειτουργίας                       του Κέντρου Αριστείας 2020-2021</vt:lpstr>
      <vt:lpstr>Παρατηρητήριο Πολυγλωσσίας </vt:lpstr>
      <vt:lpstr>Ερευνητικά προγράμματα του Παρατηρητηρίου 2021-2023</vt:lpstr>
      <vt:lpstr>Αξιολόγηση γλωσσομάθειας</vt:lpstr>
      <vt:lpstr>Εκδηλώσεις</vt:lpstr>
      <vt:lpstr>Συνεργασίες</vt:lpstr>
      <vt:lpstr>Παρουσίαση του PowerPoint</vt:lpstr>
      <vt:lpstr>Δράσεις στο πλαίσιο του CIVIS </vt:lpstr>
      <vt:lpstr>Υποστήριξη ευρωπαϊκών έργων για την πολυγλωσσική τεχνολογία </vt:lpstr>
      <vt:lpstr>Σχεδιάστηκε η αναβάθμιση και επικαιροποίηση της αρχικής ιστοσελίδας μας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Πολυγλωσσία και Γλωσσική Πολιτική</dc:title>
  <dc:creator>Bessie Dendrinos</dc:creator>
  <cp:lastModifiedBy>BM</cp:lastModifiedBy>
  <cp:revision>33</cp:revision>
  <dcterms:created xsi:type="dcterms:W3CDTF">2021-04-03T14:14:08Z</dcterms:created>
  <dcterms:modified xsi:type="dcterms:W3CDTF">2021-09-20T09:03:04Z</dcterms:modified>
</cp:coreProperties>
</file>